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1"/>
  </p:sldMasterIdLst>
  <p:handoutMasterIdLst>
    <p:handoutMasterId r:id="rId23"/>
  </p:handoutMasterIdLst>
  <p:sldIdLst>
    <p:sldId id="256" r:id="rId2"/>
    <p:sldId id="273" r:id="rId3"/>
    <p:sldId id="257" r:id="rId4"/>
    <p:sldId id="258" r:id="rId5"/>
    <p:sldId id="260" r:id="rId6"/>
    <p:sldId id="259" r:id="rId7"/>
    <p:sldId id="261" r:id="rId8"/>
    <p:sldId id="262" r:id="rId9"/>
    <p:sldId id="263" r:id="rId10"/>
    <p:sldId id="264" r:id="rId11"/>
    <p:sldId id="265" r:id="rId12"/>
    <p:sldId id="266" r:id="rId13"/>
    <p:sldId id="267" r:id="rId14"/>
    <p:sldId id="268" r:id="rId15"/>
    <p:sldId id="269" r:id="rId16"/>
    <p:sldId id="271" r:id="rId17"/>
    <p:sldId id="274" r:id="rId18"/>
    <p:sldId id="275" r:id="rId19"/>
    <p:sldId id="276" r:id="rId20"/>
    <p:sldId id="277" r:id="rId21"/>
    <p:sldId id="270" r:id="rId22"/>
  </p:sldIdLst>
  <p:sldSz cx="12192000" cy="6858000"/>
  <p:notesSz cx="6810375" cy="99425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76" d="100"/>
          <a:sy n="76" d="100"/>
        </p:scale>
        <p:origin x="126" y="8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885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7636" y="0"/>
            <a:ext cx="2951163" cy="498852"/>
          </a:xfrm>
          <a:prstGeom prst="rect">
            <a:avLst/>
          </a:prstGeom>
        </p:spPr>
        <p:txBody>
          <a:bodyPr vert="horz" lIns="91440" tIns="45720" rIns="91440" bIns="45720" rtlCol="0"/>
          <a:lstStyle>
            <a:lvl1pPr algn="r">
              <a:defRPr sz="1200"/>
            </a:lvl1pPr>
          </a:lstStyle>
          <a:p>
            <a:fld id="{65F7236F-F286-4894-B5E3-F8A34C0D71AC}" type="datetimeFigureOut">
              <a:rPr lang="en-GB" smtClean="0"/>
              <a:t>07/10/2019</a:t>
            </a:fld>
            <a:endParaRPr lang="en-GB"/>
          </a:p>
        </p:txBody>
      </p:sp>
      <p:sp>
        <p:nvSpPr>
          <p:cNvPr id="4" name="Footer Placeholder 3"/>
          <p:cNvSpPr>
            <a:spLocks noGrp="1"/>
          </p:cNvSpPr>
          <p:nvPr>
            <p:ph type="ftr" sz="quarter" idx="2"/>
          </p:nvPr>
        </p:nvSpPr>
        <p:spPr>
          <a:xfrm>
            <a:off x="0" y="9443662"/>
            <a:ext cx="2951163" cy="49885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7636" y="9443662"/>
            <a:ext cx="2951163" cy="498851"/>
          </a:xfrm>
          <a:prstGeom prst="rect">
            <a:avLst/>
          </a:prstGeom>
        </p:spPr>
        <p:txBody>
          <a:bodyPr vert="horz" lIns="91440" tIns="45720" rIns="91440" bIns="45720" rtlCol="0" anchor="b"/>
          <a:lstStyle>
            <a:lvl1pPr algn="r">
              <a:defRPr sz="1200"/>
            </a:lvl1pPr>
          </a:lstStyle>
          <a:p>
            <a:fld id="{F3167F2B-517B-4820-B8AF-62DA47A1E9D3}" type="slidenum">
              <a:rPr lang="en-GB" smtClean="0"/>
              <a:t>‹#›</a:t>
            </a:fld>
            <a:endParaRPr lang="en-GB"/>
          </a:p>
        </p:txBody>
      </p:sp>
    </p:spTree>
    <p:extLst>
      <p:ext uri="{BB962C8B-B14F-4D97-AF65-F5344CB8AC3E}">
        <p14:creationId xmlns:p14="http://schemas.microsoft.com/office/powerpoint/2010/main" val="202927758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DDA51639-B2D6-4652-B8C3-1B4C224A7BAF}" type="datetimeFigureOut">
              <a:rPr lang="en-US" dirty="0"/>
              <a:t>10/7/2019</a:t>
            </a:fld>
            <a:endParaRPr lang="en-US" dirty="0"/>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11A6AA8-A04B-4104-9AE2-BD48D340E27F}" type="datetimeFigureOut">
              <a:rPr lang="en-US" dirty="0"/>
              <a:t>10/7/2019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4E0BF79-FAC6-4A96-8DE1-F7B82E2E1652}" type="datetimeFigureOut">
              <a:rPr lang="en-US" dirty="0"/>
              <a:t>10/7/2019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2FF5DD9-2C52-442D-92E2-8072C0C3D7CD}" type="datetimeFigureOut">
              <a:rPr lang="en-US" dirty="0"/>
              <a:t>10/7/2019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C44961B7-6B89-48AB-966F-622E2788EECC}" type="datetimeFigureOut">
              <a:rPr lang="en-US" dirty="0"/>
              <a:t>10/7/2019</a:t>
            </a:fld>
            <a:endParaRPr lang="en-US" dirty="0"/>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1060"/>
            <a:ext cx="2112264" cy="228600"/>
          </a:xfrm>
        </p:spPr>
        <p:txBody>
          <a:bodyPr/>
          <a:lstStyle/>
          <a:p>
            <a:fld id="{4FAB73BC-B049-4115-A692-8D63A059BFB8}" type="slidenum">
              <a:rPr lang="en-US" dirty="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BD3D6FB-79CC-4683-A046-BBE785BA1BED}" type="datetimeFigureOut">
              <a:rPr lang="en-US" dirty="0"/>
              <a:t>10/7/2019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512B3E8-48F1-4B23-8498-D8A04A81EC9C}" type="datetimeFigureOut">
              <a:rPr lang="en-US" dirty="0"/>
              <a:t>10/7/2019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0B90D90-AA62-404D-A741-635B4370F9CB}" type="datetimeFigureOut">
              <a:rPr lang="en-US" dirty="0"/>
              <a:t>10/7/2019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002E4-6836-46D1-9DBB-3C27C0DD3A89}" type="datetimeFigureOut">
              <a:rPr lang="en-US" dirty="0"/>
              <a:t>10/7/2019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smtClean="0"/>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1CF131DD-A141-4471-BCF9-C6073EDD7E20}" type="datetimeFigureOut">
              <a:rPr lang="en-US" dirty="0"/>
              <a:t>10/7/2019</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AB334A90-EB03-42F3-8859-2C2B2724C058}" type="datetimeFigureOut">
              <a:rPr lang="en-US" dirty="0"/>
              <a:t>10/7/2019</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CBC48EC7-AF6A-48D3-8284-14BACBEBDD84}" type="datetimeFigureOut">
              <a:rPr lang="en-US" dirty="0"/>
              <a:t>10/7/2019</a:t>
            </a:fld>
            <a:endParaRPr lang="en-US" dirty="0"/>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63970" y="1693325"/>
            <a:ext cx="9068586" cy="2590800"/>
          </a:xfrm>
        </p:spPr>
        <p:txBody>
          <a:bodyPr/>
          <a:lstStyle/>
          <a:p>
            <a:r>
              <a:rPr lang="en-GB" sz="5400" dirty="0" err="1" smtClean="0"/>
              <a:t>Sexchatology</a:t>
            </a:r>
            <a:r>
              <a:rPr lang="en-GB" sz="5400" dirty="0" smtClean="0"/>
              <a:t> and sex-positive </a:t>
            </a:r>
            <a:r>
              <a:rPr lang="en-GB" sz="5400" dirty="0" err="1" smtClean="0"/>
              <a:t>christianity</a:t>
            </a:r>
            <a:endParaRPr lang="en-GB" sz="5400" dirty="0"/>
          </a:p>
        </p:txBody>
      </p:sp>
      <p:sp>
        <p:nvSpPr>
          <p:cNvPr id="3" name="Subtitle 2"/>
          <p:cNvSpPr>
            <a:spLocks noGrp="1"/>
          </p:cNvSpPr>
          <p:nvPr>
            <p:ph type="subTitle" idx="1"/>
          </p:nvPr>
        </p:nvSpPr>
        <p:spPr>
          <a:xfrm>
            <a:off x="1563970" y="4055524"/>
            <a:ext cx="9070848" cy="457201"/>
          </a:xfrm>
        </p:spPr>
        <p:txBody>
          <a:bodyPr>
            <a:noAutofit/>
          </a:bodyPr>
          <a:lstStyle/>
          <a:p>
            <a:r>
              <a:rPr lang="en-GB" sz="2400" dirty="0" smtClean="0"/>
              <a:t>Susannah Cornwall, Senior Lecturer in Constructive Theologies, University of Exeter, UK</a:t>
            </a:r>
          </a:p>
          <a:p>
            <a:r>
              <a:rPr lang="en-GB" sz="2400" dirty="0" smtClean="0"/>
              <a:t>s.m.cornwall@exeter.ac.uk</a:t>
            </a:r>
            <a:endParaRPr lang="en-GB" sz="2400" dirty="0"/>
          </a:p>
        </p:txBody>
      </p:sp>
    </p:spTree>
    <p:extLst>
      <p:ext uri="{BB962C8B-B14F-4D97-AF65-F5344CB8AC3E}">
        <p14:creationId xmlns:p14="http://schemas.microsoft.com/office/powerpoint/2010/main" val="1744754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Greek words </a:t>
            </a:r>
            <a:br>
              <a:rPr lang="en-GB" dirty="0" smtClean="0"/>
            </a:br>
            <a:r>
              <a:rPr lang="en-GB" dirty="0" smtClean="0"/>
              <a:t>for love</a:t>
            </a:r>
            <a:endParaRPr lang="en-GB" dirty="0"/>
          </a:p>
        </p:txBody>
      </p:sp>
      <p:sp>
        <p:nvSpPr>
          <p:cNvPr id="3" name="Content Placeholder 2"/>
          <p:cNvSpPr>
            <a:spLocks noGrp="1"/>
          </p:cNvSpPr>
          <p:nvPr>
            <p:ph idx="1"/>
          </p:nvPr>
        </p:nvSpPr>
        <p:spPr>
          <a:xfrm>
            <a:off x="541868" y="2103120"/>
            <a:ext cx="4927600" cy="3931920"/>
          </a:xfrm>
        </p:spPr>
        <p:txBody>
          <a:bodyPr>
            <a:noAutofit/>
          </a:bodyPr>
          <a:lstStyle/>
          <a:p>
            <a:r>
              <a:rPr lang="en-GB" sz="2800" b="1" dirty="0" smtClean="0"/>
              <a:t>Philia</a:t>
            </a:r>
            <a:r>
              <a:rPr lang="en-GB" sz="2800" dirty="0" smtClean="0"/>
              <a:t> – love between friends or siblings</a:t>
            </a:r>
          </a:p>
          <a:p>
            <a:r>
              <a:rPr lang="en-GB" sz="2800" b="1" dirty="0" err="1" smtClean="0"/>
              <a:t>Storge</a:t>
            </a:r>
            <a:r>
              <a:rPr lang="en-GB" sz="2800" dirty="0" smtClean="0"/>
              <a:t> – affectionate love of a parent for a child</a:t>
            </a:r>
          </a:p>
          <a:p>
            <a:r>
              <a:rPr lang="en-GB" sz="2800" b="1" dirty="0" smtClean="0"/>
              <a:t>Agape</a:t>
            </a:r>
            <a:r>
              <a:rPr lang="en-GB" sz="2800" dirty="0" smtClean="0"/>
              <a:t> – deep, self-sacrificial love</a:t>
            </a:r>
          </a:p>
          <a:p>
            <a:r>
              <a:rPr lang="en-GB" sz="2800" b="1" dirty="0" smtClean="0"/>
              <a:t>Eros</a:t>
            </a:r>
            <a:r>
              <a:rPr lang="en-GB" sz="2800" dirty="0" smtClean="0"/>
              <a:t> – passionate, romantic and/or sexual love</a:t>
            </a:r>
            <a:endParaRPr lang="en-GB" sz="2800" dirty="0"/>
          </a:p>
        </p:txBody>
      </p:sp>
      <p:pic>
        <p:nvPicPr>
          <p:cNvPr id="4" name="Picture 3"/>
          <p:cNvPicPr>
            <a:picLocks noChangeAspect="1"/>
          </p:cNvPicPr>
          <p:nvPr/>
        </p:nvPicPr>
        <p:blipFill>
          <a:blip r:embed="rId2"/>
          <a:stretch>
            <a:fillRect/>
          </a:stretch>
        </p:blipFill>
        <p:spPr>
          <a:xfrm>
            <a:off x="5740400" y="0"/>
            <a:ext cx="6451600" cy="6858000"/>
          </a:xfrm>
          <a:prstGeom prst="rect">
            <a:avLst/>
          </a:prstGeom>
        </p:spPr>
      </p:pic>
    </p:spTree>
    <p:extLst>
      <p:ext uri="{BB962C8B-B14F-4D97-AF65-F5344CB8AC3E}">
        <p14:creationId xmlns:p14="http://schemas.microsoft.com/office/powerpoint/2010/main" val="11124502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42594"/>
            <a:ext cx="6079067" cy="1371600"/>
          </a:xfrm>
        </p:spPr>
        <p:txBody>
          <a:bodyPr>
            <a:normAutofit fontScale="90000"/>
          </a:bodyPr>
          <a:lstStyle/>
          <a:p>
            <a:r>
              <a:rPr lang="en-GB" dirty="0" smtClean="0"/>
              <a:t>Anders </a:t>
            </a:r>
            <a:r>
              <a:rPr lang="en-GB" dirty="0" err="1" smtClean="0"/>
              <a:t>Nygren</a:t>
            </a:r>
            <a:r>
              <a:rPr lang="en-GB" dirty="0" smtClean="0"/>
              <a:t>: </a:t>
            </a:r>
            <a:r>
              <a:rPr lang="en-GB" dirty="0" err="1" smtClean="0"/>
              <a:t>eros</a:t>
            </a:r>
            <a:r>
              <a:rPr lang="en-GB" dirty="0" smtClean="0"/>
              <a:t> and agape in tension</a:t>
            </a:r>
            <a:endParaRPr lang="en-GB" dirty="0"/>
          </a:p>
        </p:txBody>
      </p:sp>
      <p:sp>
        <p:nvSpPr>
          <p:cNvPr id="3" name="Content Placeholder 2"/>
          <p:cNvSpPr>
            <a:spLocks noGrp="1"/>
          </p:cNvSpPr>
          <p:nvPr>
            <p:ph idx="1"/>
          </p:nvPr>
        </p:nvSpPr>
        <p:spPr>
          <a:xfrm>
            <a:off x="1066800" y="2103120"/>
            <a:ext cx="5774267" cy="3931920"/>
          </a:xfrm>
        </p:spPr>
        <p:txBody>
          <a:bodyPr>
            <a:normAutofit/>
          </a:bodyPr>
          <a:lstStyle/>
          <a:p>
            <a:r>
              <a:rPr lang="en-GB" sz="3200" dirty="0"/>
              <a:t>“Eros and Agape belong originally to two entirely separate spiritual worlds” (</a:t>
            </a:r>
            <a:r>
              <a:rPr lang="en-GB" sz="3200" dirty="0" err="1"/>
              <a:t>Nygren</a:t>
            </a:r>
            <a:r>
              <a:rPr lang="en-GB" sz="3200" dirty="0"/>
              <a:t> 1953: </a:t>
            </a:r>
            <a:r>
              <a:rPr lang="en-GB" sz="3200" dirty="0" smtClean="0"/>
              <a:t>31)</a:t>
            </a:r>
          </a:p>
          <a:p>
            <a:r>
              <a:rPr lang="en-GB" sz="3200" b="1" dirty="0" smtClean="0"/>
              <a:t>Agape</a:t>
            </a:r>
            <a:r>
              <a:rPr lang="en-GB" sz="3200" dirty="0" smtClean="0"/>
              <a:t> as selfless divine love; </a:t>
            </a:r>
            <a:r>
              <a:rPr lang="en-GB" sz="3200" b="1" dirty="0" err="1" smtClean="0"/>
              <a:t>eros</a:t>
            </a:r>
            <a:r>
              <a:rPr lang="en-GB" sz="3200" dirty="0" smtClean="0"/>
              <a:t> as selfish, vulgar, and easily corruptible.</a:t>
            </a:r>
            <a:endParaRPr lang="en-GB" sz="3200" dirty="0"/>
          </a:p>
        </p:txBody>
      </p:sp>
      <p:pic>
        <p:nvPicPr>
          <p:cNvPr id="4" name="Picture 3"/>
          <p:cNvPicPr>
            <a:picLocks noChangeAspect="1"/>
          </p:cNvPicPr>
          <p:nvPr/>
        </p:nvPicPr>
        <p:blipFill>
          <a:blip r:embed="rId2"/>
          <a:stretch>
            <a:fillRect/>
          </a:stretch>
        </p:blipFill>
        <p:spPr>
          <a:xfrm>
            <a:off x="7054085" y="0"/>
            <a:ext cx="5137915" cy="6858000"/>
          </a:xfrm>
          <a:prstGeom prst="rect">
            <a:avLst/>
          </a:prstGeom>
        </p:spPr>
      </p:pic>
    </p:spTree>
    <p:extLst>
      <p:ext uri="{BB962C8B-B14F-4D97-AF65-F5344CB8AC3E}">
        <p14:creationId xmlns:p14="http://schemas.microsoft.com/office/powerpoint/2010/main" val="716113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42594"/>
            <a:ext cx="5774267" cy="1371600"/>
          </a:xfrm>
        </p:spPr>
        <p:txBody>
          <a:bodyPr>
            <a:normAutofit fontScale="90000"/>
          </a:bodyPr>
          <a:lstStyle/>
          <a:p>
            <a:r>
              <a:rPr lang="en-GB" dirty="0" smtClean="0"/>
              <a:t>Rowan Williams: </a:t>
            </a:r>
            <a:r>
              <a:rPr lang="en-GB" dirty="0" err="1" smtClean="0"/>
              <a:t>eros</a:t>
            </a:r>
            <a:r>
              <a:rPr lang="en-GB" dirty="0" smtClean="0"/>
              <a:t> and agape in union</a:t>
            </a:r>
            <a:endParaRPr lang="en-GB" dirty="0"/>
          </a:p>
        </p:txBody>
      </p:sp>
      <p:sp>
        <p:nvSpPr>
          <p:cNvPr id="3" name="Content Placeholder 2"/>
          <p:cNvSpPr>
            <a:spLocks noGrp="1"/>
          </p:cNvSpPr>
          <p:nvPr>
            <p:ph idx="1"/>
          </p:nvPr>
        </p:nvSpPr>
        <p:spPr>
          <a:xfrm>
            <a:off x="1066800" y="3183466"/>
            <a:ext cx="10871200" cy="3556001"/>
          </a:xfrm>
        </p:spPr>
        <p:txBody>
          <a:bodyPr>
            <a:normAutofit/>
          </a:bodyPr>
          <a:lstStyle/>
          <a:p>
            <a:r>
              <a:rPr lang="en-GB" sz="2800" dirty="0" smtClean="0"/>
              <a:t>“The </a:t>
            </a:r>
            <a:r>
              <a:rPr lang="en-GB" sz="2800" dirty="0"/>
              <a:t>whole story of creation, incarnation, and our incorporation into the fellowship of Christ’s body tells us that </a:t>
            </a:r>
            <a:r>
              <a:rPr lang="en-GB" sz="2800" b="1" dirty="0"/>
              <a:t>God desires us, </a:t>
            </a:r>
            <a:r>
              <a:rPr lang="en-GB" sz="2800" b="1" i="1" dirty="0"/>
              <a:t>as if we were God</a:t>
            </a:r>
            <a:r>
              <a:rPr lang="en-GB" sz="2800" dirty="0"/>
              <a:t>, as if we were that unconditional response to God’s giving that God’s self makes in the life of the Trinity. We are created so that we may be caught up in this, so that we may grow into the wholehearted love of God by learning that God loves us as God loves God</a:t>
            </a:r>
            <a:r>
              <a:rPr lang="en-GB" sz="2800" dirty="0" smtClean="0"/>
              <a:t>.” </a:t>
            </a:r>
            <a:r>
              <a:rPr lang="en-GB" sz="2800" dirty="0"/>
              <a:t>(Williams 2002: 311-12</a:t>
            </a:r>
            <a:r>
              <a:rPr lang="en-GB" sz="2800" dirty="0" smtClean="0"/>
              <a:t>)</a:t>
            </a:r>
            <a:endParaRPr lang="en-GB" sz="2800" dirty="0"/>
          </a:p>
        </p:txBody>
      </p:sp>
      <p:pic>
        <p:nvPicPr>
          <p:cNvPr id="5" name="Picture 4"/>
          <p:cNvPicPr>
            <a:picLocks noChangeAspect="1"/>
          </p:cNvPicPr>
          <p:nvPr/>
        </p:nvPicPr>
        <p:blipFill>
          <a:blip r:embed="rId2"/>
          <a:stretch>
            <a:fillRect/>
          </a:stretch>
        </p:blipFill>
        <p:spPr>
          <a:xfrm>
            <a:off x="7078132" y="0"/>
            <a:ext cx="5113867" cy="2873993"/>
          </a:xfrm>
          <a:prstGeom prst="rect">
            <a:avLst/>
          </a:prstGeom>
        </p:spPr>
      </p:pic>
    </p:spTree>
    <p:extLst>
      <p:ext uri="{BB962C8B-B14F-4D97-AF65-F5344CB8AC3E}">
        <p14:creationId xmlns:p14="http://schemas.microsoft.com/office/powerpoint/2010/main" val="889763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Margaret Farley: </a:t>
            </a:r>
            <a:r>
              <a:rPr lang="en-GB" dirty="0" err="1" smtClean="0"/>
              <a:t>eros</a:t>
            </a:r>
            <a:r>
              <a:rPr lang="en-GB" dirty="0" smtClean="0"/>
              <a:t> </a:t>
            </a:r>
            <a:br>
              <a:rPr lang="en-GB" dirty="0" smtClean="0"/>
            </a:br>
            <a:r>
              <a:rPr lang="en-GB" dirty="0" smtClean="0"/>
              <a:t>and beauty</a:t>
            </a:r>
            <a:endParaRPr lang="en-GB" dirty="0"/>
          </a:p>
        </p:txBody>
      </p:sp>
      <p:sp>
        <p:nvSpPr>
          <p:cNvPr id="3" name="Content Placeholder 2"/>
          <p:cNvSpPr>
            <a:spLocks noGrp="1"/>
          </p:cNvSpPr>
          <p:nvPr>
            <p:ph idx="1"/>
          </p:nvPr>
        </p:nvSpPr>
        <p:spPr>
          <a:xfrm>
            <a:off x="1066800" y="2103120"/>
            <a:ext cx="6434667" cy="3931920"/>
          </a:xfrm>
        </p:spPr>
        <p:txBody>
          <a:bodyPr>
            <a:noAutofit/>
          </a:bodyPr>
          <a:lstStyle/>
          <a:p>
            <a:r>
              <a:rPr lang="en-GB" sz="2800" b="1" dirty="0" smtClean="0"/>
              <a:t>Eros, a desire for another, prompts us to look beyond ourselves</a:t>
            </a:r>
            <a:r>
              <a:rPr lang="en-GB" sz="2800" dirty="0" smtClean="0"/>
              <a:t>.</a:t>
            </a:r>
          </a:p>
          <a:p>
            <a:r>
              <a:rPr lang="en-GB" sz="2800" dirty="0" smtClean="0"/>
              <a:t>But it is not just a means to an end: “Sexual </a:t>
            </a:r>
            <a:r>
              <a:rPr lang="en-GB" sz="2800" dirty="0"/>
              <a:t>romantic love and desire, even when they are ultimately incorporated in a great love that affirms more than sexual union, need not discard sex or sexuality along the </a:t>
            </a:r>
            <a:r>
              <a:rPr lang="en-GB" sz="2800" dirty="0" smtClean="0"/>
              <a:t>way.” </a:t>
            </a:r>
            <a:r>
              <a:rPr lang="en-GB" sz="2800" dirty="0"/>
              <a:t>(Farley 2006: 173</a:t>
            </a:r>
            <a:r>
              <a:rPr lang="en-GB" sz="2800" dirty="0" smtClean="0"/>
              <a:t>)</a:t>
            </a:r>
            <a:endParaRPr lang="en-GB" sz="2800" dirty="0"/>
          </a:p>
        </p:txBody>
      </p:sp>
      <p:pic>
        <p:nvPicPr>
          <p:cNvPr id="4" name="Picture 3"/>
          <p:cNvPicPr>
            <a:picLocks noChangeAspect="1"/>
          </p:cNvPicPr>
          <p:nvPr/>
        </p:nvPicPr>
        <p:blipFill>
          <a:blip r:embed="rId2"/>
          <a:stretch>
            <a:fillRect/>
          </a:stretch>
        </p:blipFill>
        <p:spPr>
          <a:xfrm>
            <a:off x="7620000" y="0"/>
            <a:ext cx="4572000" cy="6880860"/>
          </a:xfrm>
          <a:prstGeom prst="rect">
            <a:avLst/>
          </a:prstGeom>
        </p:spPr>
      </p:pic>
    </p:spTree>
    <p:extLst>
      <p:ext uri="{BB962C8B-B14F-4D97-AF65-F5344CB8AC3E}">
        <p14:creationId xmlns:p14="http://schemas.microsoft.com/office/powerpoint/2010/main" val="454288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Julian of Norwich: </a:t>
            </a:r>
            <a:r>
              <a:rPr lang="en-GB" dirty="0" err="1" smtClean="0"/>
              <a:t>eros</a:t>
            </a:r>
            <a:r>
              <a:rPr lang="en-GB" dirty="0" smtClean="0"/>
              <a:t> </a:t>
            </a:r>
            <a:br>
              <a:rPr lang="en-GB" dirty="0" smtClean="0"/>
            </a:br>
            <a:r>
              <a:rPr lang="en-GB" dirty="0" smtClean="0"/>
              <a:t>and creativity</a:t>
            </a:r>
            <a:endParaRPr lang="en-GB" dirty="0"/>
          </a:p>
        </p:txBody>
      </p:sp>
      <p:sp>
        <p:nvSpPr>
          <p:cNvPr id="3" name="Content Placeholder 2"/>
          <p:cNvSpPr>
            <a:spLocks noGrp="1"/>
          </p:cNvSpPr>
          <p:nvPr>
            <p:ph idx="1"/>
          </p:nvPr>
        </p:nvSpPr>
        <p:spPr>
          <a:xfrm>
            <a:off x="1066800" y="2103120"/>
            <a:ext cx="6553200" cy="3931920"/>
          </a:xfrm>
        </p:spPr>
        <p:txBody>
          <a:bodyPr>
            <a:noAutofit/>
          </a:bodyPr>
          <a:lstStyle/>
          <a:p>
            <a:r>
              <a:rPr lang="en-GB" sz="3200" dirty="0" smtClean="0"/>
              <a:t>Used erotic imagery to describe divine-human relationships.</a:t>
            </a:r>
          </a:p>
          <a:p>
            <a:r>
              <a:rPr lang="en-GB" sz="3200" dirty="0" smtClean="0"/>
              <a:t>Understood </a:t>
            </a:r>
            <a:r>
              <a:rPr lang="en-GB" sz="3200" b="1" dirty="0" err="1" smtClean="0"/>
              <a:t>eros</a:t>
            </a:r>
            <a:r>
              <a:rPr lang="en-GB" sz="3200" b="1" dirty="0" smtClean="0"/>
              <a:t> as bringing together passions for beauty, peace, harmony</a:t>
            </a:r>
            <a:r>
              <a:rPr lang="en-GB" sz="3200" dirty="0" smtClean="0"/>
              <a:t>.</a:t>
            </a:r>
          </a:p>
          <a:p>
            <a:r>
              <a:rPr lang="en-GB" sz="3200" dirty="0" smtClean="0"/>
              <a:t>Eros is a prompt for creating </a:t>
            </a:r>
            <a:r>
              <a:rPr lang="en-GB" sz="3200" b="1" dirty="0" smtClean="0"/>
              <a:t>loving and just relationships</a:t>
            </a:r>
            <a:r>
              <a:rPr lang="en-GB" sz="3200" dirty="0" smtClean="0"/>
              <a:t>.</a:t>
            </a:r>
            <a:endParaRPr lang="en-GB" sz="3200" dirty="0"/>
          </a:p>
        </p:txBody>
      </p:sp>
      <p:pic>
        <p:nvPicPr>
          <p:cNvPr id="4" name="Picture 3"/>
          <p:cNvPicPr>
            <a:picLocks noChangeAspect="1"/>
          </p:cNvPicPr>
          <p:nvPr/>
        </p:nvPicPr>
        <p:blipFill>
          <a:blip r:embed="rId2"/>
          <a:stretch>
            <a:fillRect/>
          </a:stretch>
        </p:blipFill>
        <p:spPr>
          <a:xfrm>
            <a:off x="7771805" y="0"/>
            <a:ext cx="4420195" cy="6858000"/>
          </a:xfrm>
          <a:prstGeom prst="rect">
            <a:avLst/>
          </a:prstGeom>
        </p:spPr>
      </p:pic>
    </p:spTree>
    <p:extLst>
      <p:ext uri="{BB962C8B-B14F-4D97-AF65-F5344CB8AC3E}">
        <p14:creationId xmlns:p14="http://schemas.microsoft.com/office/powerpoint/2010/main" val="10224296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Distinction between </a:t>
            </a:r>
            <a:r>
              <a:rPr lang="en-GB" dirty="0" err="1" smtClean="0"/>
              <a:t>eros</a:t>
            </a:r>
            <a:r>
              <a:rPr lang="en-GB" dirty="0" smtClean="0"/>
              <a:t> and lust</a:t>
            </a:r>
            <a:endParaRPr lang="en-GB" dirty="0"/>
          </a:p>
        </p:txBody>
      </p:sp>
      <p:sp>
        <p:nvSpPr>
          <p:cNvPr id="3" name="Content Placeholder 2"/>
          <p:cNvSpPr>
            <a:spLocks noGrp="1"/>
          </p:cNvSpPr>
          <p:nvPr>
            <p:ph idx="1"/>
          </p:nvPr>
        </p:nvSpPr>
        <p:spPr/>
        <p:txBody>
          <a:bodyPr>
            <a:normAutofit/>
          </a:bodyPr>
          <a:lstStyle/>
          <a:p>
            <a:r>
              <a:rPr lang="en-GB" sz="4000" dirty="0" smtClean="0"/>
              <a:t>Lust is understood as a desire to </a:t>
            </a:r>
            <a:r>
              <a:rPr lang="en-GB" sz="4000" b="1" dirty="0" smtClean="0"/>
              <a:t>possess, control, consume</a:t>
            </a:r>
            <a:r>
              <a:rPr lang="en-GB" sz="4000" dirty="0" smtClean="0"/>
              <a:t>.</a:t>
            </a:r>
          </a:p>
          <a:p>
            <a:r>
              <a:rPr lang="en-GB" sz="4000" dirty="0" smtClean="0"/>
              <a:t>This is a distortion of free, consensual, just love.</a:t>
            </a:r>
            <a:endParaRPr lang="en-GB" sz="4000" dirty="0"/>
          </a:p>
        </p:txBody>
      </p:sp>
    </p:spTree>
    <p:extLst>
      <p:ext uri="{BB962C8B-B14F-4D97-AF65-F5344CB8AC3E}">
        <p14:creationId xmlns:p14="http://schemas.microsoft.com/office/powerpoint/2010/main" val="22293390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42594"/>
            <a:ext cx="5588000" cy="1371600"/>
          </a:xfrm>
        </p:spPr>
        <p:txBody>
          <a:bodyPr>
            <a:normAutofit fontScale="90000"/>
          </a:bodyPr>
          <a:lstStyle/>
          <a:p>
            <a:r>
              <a:rPr lang="en-GB" dirty="0" smtClean="0"/>
              <a:t>The world now / the </a:t>
            </a:r>
            <a:br>
              <a:rPr lang="en-GB" dirty="0" smtClean="0"/>
            </a:br>
            <a:r>
              <a:rPr lang="en-GB" dirty="0" smtClean="0"/>
              <a:t>world to come</a:t>
            </a:r>
            <a:endParaRPr lang="en-GB" dirty="0"/>
          </a:p>
        </p:txBody>
      </p:sp>
      <p:sp>
        <p:nvSpPr>
          <p:cNvPr id="3" name="Content Placeholder 2"/>
          <p:cNvSpPr>
            <a:spLocks noGrp="1"/>
          </p:cNvSpPr>
          <p:nvPr>
            <p:ph idx="1"/>
          </p:nvPr>
        </p:nvSpPr>
        <p:spPr>
          <a:xfrm>
            <a:off x="1066800" y="2103120"/>
            <a:ext cx="5943600" cy="3931920"/>
          </a:xfrm>
        </p:spPr>
        <p:txBody>
          <a:bodyPr>
            <a:normAutofit lnSpcReduction="10000"/>
          </a:bodyPr>
          <a:lstStyle/>
          <a:p>
            <a:r>
              <a:rPr lang="en-GB" sz="3200" dirty="0" smtClean="0"/>
              <a:t>“Erotic </a:t>
            </a:r>
            <a:r>
              <a:rPr lang="en-GB" sz="3200" dirty="0"/>
              <a:t>intimacy can push the limits of our normal, </a:t>
            </a:r>
            <a:r>
              <a:rPr lang="en-GB" sz="3200" dirty="0" err="1"/>
              <a:t>enfleshed</a:t>
            </a:r>
            <a:r>
              <a:rPr lang="en-GB" sz="3200" dirty="0"/>
              <a:t>, bounded existence and let us experience the power of being both earthbound animals and </a:t>
            </a:r>
            <a:r>
              <a:rPr lang="en-GB" sz="3200" dirty="0" err="1"/>
              <a:t>skybound</a:t>
            </a:r>
            <a:r>
              <a:rPr lang="en-GB" sz="3200" dirty="0"/>
              <a:t> lovers</a:t>
            </a:r>
            <a:r>
              <a:rPr lang="en-GB" sz="3200" dirty="0" smtClean="0"/>
              <a:t>.” </a:t>
            </a:r>
            <a:r>
              <a:rPr lang="en-GB" sz="3200" dirty="0"/>
              <a:t>(Jones 2010: 301)</a:t>
            </a:r>
          </a:p>
          <a:p>
            <a:endParaRPr lang="en-GB" dirty="0"/>
          </a:p>
        </p:txBody>
      </p:sp>
      <p:pic>
        <p:nvPicPr>
          <p:cNvPr id="4" name="Picture 3"/>
          <p:cNvPicPr>
            <a:picLocks noChangeAspect="1"/>
          </p:cNvPicPr>
          <p:nvPr/>
        </p:nvPicPr>
        <p:blipFill>
          <a:blip r:embed="rId2"/>
          <a:stretch>
            <a:fillRect/>
          </a:stretch>
        </p:blipFill>
        <p:spPr>
          <a:xfrm>
            <a:off x="7213600" y="0"/>
            <a:ext cx="4978400" cy="4978400"/>
          </a:xfrm>
          <a:prstGeom prst="rect">
            <a:avLst/>
          </a:prstGeom>
        </p:spPr>
      </p:pic>
    </p:spTree>
    <p:extLst>
      <p:ext uri="{BB962C8B-B14F-4D97-AF65-F5344CB8AC3E}">
        <p14:creationId xmlns:p14="http://schemas.microsoft.com/office/powerpoint/2010/main" val="12450412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The world now / the </a:t>
            </a:r>
            <a:br>
              <a:rPr lang="en-GB" dirty="0"/>
            </a:br>
            <a:r>
              <a:rPr lang="en-GB" dirty="0"/>
              <a:t>world to come</a:t>
            </a:r>
          </a:p>
        </p:txBody>
      </p:sp>
      <p:sp>
        <p:nvSpPr>
          <p:cNvPr id="3" name="Content Placeholder 2"/>
          <p:cNvSpPr>
            <a:spLocks noGrp="1"/>
          </p:cNvSpPr>
          <p:nvPr>
            <p:ph idx="1"/>
          </p:nvPr>
        </p:nvSpPr>
        <p:spPr>
          <a:xfrm>
            <a:off x="1066800" y="2103120"/>
            <a:ext cx="5960533" cy="3931920"/>
          </a:xfrm>
        </p:spPr>
        <p:txBody>
          <a:bodyPr>
            <a:normAutofit/>
          </a:bodyPr>
          <a:lstStyle/>
          <a:p>
            <a:r>
              <a:rPr lang="en-GB" sz="2800" dirty="0" smtClean="0"/>
              <a:t>Eschatology: from Greek </a:t>
            </a:r>
            <a:r>
              <a:rPr lang="en-GB" sz="2800" b="1" dirty="0" smtClean="0"/>
              <a:t>ta </a:t>
            </a:r>
            <a:r>
              <a:rPr lang="en-GB" sz="2800" b="1" dirty="0" err="1" smtClean="0"/>
              <a:t>eschata</a:t>
            </a:r>
            <a:r>
              <a:rPr lang="en-GB" sz="2800" dirty="0" smtClean="0"/>
              <a:t>, “the last things”</a:t>
            </a:r>
          </a:p>
          <a:p>
            <a:r>
              <a:rPr lang="en-GB" sz="2800" b="1" dirty="0" smtClean="0"/>
              <a:t>“Already and not yet”</a:t>
            </a:r>
          </a:p>
          <a:p>
            <a:r>
              <a:rPr lang="en-GB" sz="2800" dirty="0" smtClean="0"/>
              <a:t>The time between the times</a:t>
            </a:r>
          </a:p>
          <a:p>
            <a:r>
              <a:rPr lang="en-GB" sz="2800" dirty="0"/>
              <a:t>“The last things are also the first things for Christians, the defining movements of their characters and lives” (Stuart 2004: 63). </a:t>
            </a:r>
          </a:p>
        </p:txBody>
      </p:sp>
      <p:pic>
        <p:nvPicPr>
          <p:cNvPr id="4" name="Picture 3"/>
          <p:cNvPicPr>
            <a:picLocks noChangeAspect="1"/>
          </p:cNvPicPr>
          <p:nvPr/>
        </p:nvPicPr>
        <p:blipFill>
          <a:blip r:embed="rId2"/>
          <a:stretch>
            <a:fillRect/>
          </a:stretch>
        </p:blipFill>
        <p:spPr>
          <a:xfrm>
            <a:off x="6896100" y="190500"/>
            <a:ext cx="5295900" cy="5295900"/>
          </a:xfrm>
          <a:prstGeom prst="rect">
            <a:avLst/>
          </a:prstGeom>
        </p:spPr>
      </p:pic>
    </p:spTree>
    <p:extLst>
      <p:ext uri="{BB962C8B-B14F-4D97-AF65-F5344CB8AC3E}">
        <p14:creationId xmlns:p14="http://schemas.microsoft.com/office/powerpoint/2010/main" val="24421900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The world now / the </a:t>
            </a:r>
            <a:br>
              <a:rPr lang="en-GB" dirty="0"/>
            </a:br>
            <a:r>
              <a:rPr lang="en-GB" dirty="0"/>
              <a:t>world to come</a:t>
            </a:r>
          </a:p>
        </p:txBody>
      </p:sp>
      <p:sp>
        <p:nvSpPr>
          <p:cNvPr id="3" name="Content Placeholder 2"/>
          <p:cNvSpPr>
            <a:spLocks noGrp="1"/>
          </p:cNvSpPr>
          <p:nvPr>
            <p:ph idx="1"/>
          </p:nvPr>
        </p:nvSpPr>
        <p:spPr>
          <a:xfrm>
            <a:off x="1066800" y="2103120"/>
            <a:ext cx="6333068" cy="4754880"/>
          </a:xfrm>
        </p:spPr>
        <p:txBody>
          <a:bodyPr>
            <a:normAutofit fontScale="92500" lnSpcReduction="20000"/>
          </a:bodyPr>
          <a:lstStyle/>
          <a:p>
            <a:r>
              <a:rPr lang="en-GB" sz="3200" b="1" dirty="0" smtClean="0"/>
              <a:t>Discontinuity: </a:t>
            </a:r>
            <a:r>
              <a:rPr lang="en-GB" sz="3200" dirty="0" smtClean="0"/>
              <a:t>end to violence, exploitation, oppression</a:t>
            </a:r>
          </a:p>
          <a:p>
            <a:r>
              <a:rPr lang="en-GB" sz="3200" b="1" dirty="0" smtClean="0"/>
              <a:t>Continuity: </a:t>
            </a:r>
            <a:r>
              <a:rPr lang="en-GB" sz="3200" dirty="0" smtClean="0"/>
              <a:t>what of our present sexualities, genders, bodies will be “carried over” to the next world? </a:t>
            </a:r>
          </a:p>
          <a:p>
            <a:r>
              <a:rPr lang="en-GB" sz="3200" dirty="0" smtClean="0"/>
              <a:t>“Eschatological </a:t>
            </a:r>
            <a:r>
              <a:rPr lang="en-GB" sz="3200" dirty="0" err="1"/>
              <a:t>eros</a:t>
            </a:r>
            <a:r>
              <a:rPr lang="en-GB" sz="3200" dirty="0"/>
              <a:t>” means carrying over our bodily identities, memories and desires into the new creation (</a:t>
            </a:r>
            <a:r>
              <a:rPr lang="en-GB" sz="3200" dirty="0" err="1"/>
              <a:t>Kamitsuka</a:t>
            </a:r>
            <a:r>
              <a:rPr lang="en-GB" sz="3200" dirty="0"/>
              <a:t> 2010b: 263).  </a:t>
            </a:r>
          </a:p>
        </p:txBody>
      </p:sp>
      <p:pic>
        <p:nvPicPr>
          <p:cNvPr id="4" name="Picture 3"/>
          <p:cNvPicPr>
            <a:picLocks noChangeAspect="1"/>
          </p:cNvPicPr>
          <p:nvPr/>
        </p:nvPicPr>
        <p:blipFill>
          <a:blip r:embed="rId2"/>
          <a:stretch>
            <a:fillRect/>
          </a:stretch>
        </p:blipFill>
        <p:spPr>
          <a:xfrm>
            <a:off x="7586602" y="0"/>
            <a:ext cx="4605398" cy="4436533"/>
          </a:xfrm>
          <a:prstGeom prst="rect">
            <a:avLst/>
          </a:prstGeom>
        </p:spPr>
      </p:pic>
    </p:spTree>
    <p:extLst>
      <p:ext uri="{BB962C8B-B14F-4D97-AF65-F5344CB8AC3E}">
        <p14:creationId xmlns:p14="http://schemas.microsoft.com/office/powerpoint/2010/main" val="33075806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Sexchatology</a:t>
            </a:r>
            <a:endParaRPr lang="en-GB" dirty="0"/>
          </a:p>
        </p:txBody>
      </p:sp>
      <p:sp>
        <p:nvSpPr>
          <p:cNvPr id="3" name="Content Placeholder 2"/>
          <p:cNvSpPr>
            <a:spLocks noGrp="1"/>
          </p:cNvSpPr>
          <p:nvPr>
            <p:ph idx="1"/>
          </p:nvPr>
        </p:nvSpPr>
        <p:spPr/>
        <p:txBody>
          <a:bodyPr>
            <a:noAutofit/>
          </a:bodyPr>
          <a:lstStyle/>
          <a:p>
            <a:r>
              <a:rPr lang="en-GB" sz="2800" dirty="0"/>
              <a:t>A</a:t>
            </a:r>
            <a:r>
              <a:rPr lang="en-GB" sz="2800" dirty="0" smtClean="0"/>
              <a:t>ll </a:t>
            </a:r>
            <a:r>
              <a:rPr lang="en-GB" sz="2800" dirty="0"/>
              <a:t>Christian thought </a:t>
            </a:r>
            <a:r>
              <a:rPr lang="en-GB" sz="2800" dirty="0" smtClean="0"/>
              <a:t>about </a:t>
            </a:r>
            <a:r>
              <a:rPr lang="en-GB" sz="2800" dirty="0"/>
              <a:t>sexuality takes place in the context of a </a:t>
            </a:r>
            <a:r>
              <a:rPr lang="en-GB" sz="2800" b="1" dirty="0"/>
              <a:t>present and future hope for a new </a:t>
            </a:r>
            <a:r>
              <a:rPr lang="en-GB" sz="2800" b="1" dirty="0" smtClean="0"/>
              <a:t>creation</a:t>
            </a:r>
            <a:r>
              <a:rPr lang="en-GB" sz="2800" dirty="0" smtClean="0"/>
              <a:t>.</a:t>
            </a:r>
          </a:p>
          <a:p>
            <a:r>
              <a:rPr lang="en-GB" sz="2800" dirty="0" smtClean="0"/>
              <a:t>In this </a:t>
            </a:r>
            <a:r>
              <a:rPr lang="en-GB" sz="2800" dirty="0"/>
              <a:t>new creation </a:t>
            </a:r>
            <a:r>
              <a:rPr lang="en-GB" sz="2800" dirty="0" smtClean="0"/>
              <a:t>sexuality </a:t>
            </a:r>
            <a:r>
              <a:rPr lang="en-GB" sz="2800" dirty="0"/>
              <a:t>has </a:t>
            </a:r>
            <a:r>
              <a:rPr lang="en-GB" sz="2800" dirty="0" smtClean="0"/>
              <a:t>become fully </a:t>
            </a:r>
            <a:r>
              <a:rPr lang="en-GB" sz="2800" dirty="0"/>
              <a:t>and rightly integrated into human </a:t>
            </a:r>
            <a:r>
              <a:rPr lang="en-GB" sz="2800" dirty="0" smtClean="0"/>
              <a:t>being: no </a:t>
            </a:r>
            <a:r>
              <a:rPr lang="en-GB" sz="2800" dirty="0"/>
              <a:t>longer a site of pain, tragedy, violence, jealousy, doubt, </a:t>
            </a:r>
            <a:r>
              <a:rPr lang="en-GB" sz="2800" dirty="0" smtClean="0"/>
              <a:t>shame, self-loathing. </a:t>
            </a:r>
          </a:p>
          <a:p>
            <a:r>
              <a:rPr lang="en-GB" sz="2800" dirty="0" smtClean="0"/>
              <a:t>Inaugurated eschatology: these </a:t>
            </a:r>
            <a:r>
              <a:rPr lang="en-GB" sz="2800" dirty="0"/>
              <a:t>just and right patterns of sexuality </a:t>
            </a:r>
            <a:r>
              <a:rPr lang="en-GB" sz="2800" dirty="0" smtClean="0"/>
              <a:t>understood </a:t>
            </a:r>
            <a:r>
              <a:rPr lang="en-GB" sz="2800" dirty="0"/>
              <a:t>as already </a:t>
            </a:r>
            <a:r>
              <a:rPr lang="en-GB" sz="2800" dirty="0" smtClean="0"/>
              <a:t>possible via solidarity</a:t>
            </a:r>
            <a:r>
              <a:rPr lang="en-GB" sz="2800" dirty="0"/>
              <a:t>, justice and love in relationship. </a:t>
            </a:r>
          </a:p>
        </p:txBody>
      </p:sp>
    </p:spTree>
    <p:extLst>
      <p:ext uri="{BB962C8B-B14F-4D97-AF65-F5344CB8AC3E}">
        <p14:creationId xmlns:p14="http://schemas.microsoft.com/office/powerpoint/2010/main" val="69375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What do you think of when you think about Christianity and sex?</a:t>
            </a:r>
            <a:endParaRPr lang="en-GB" dirty="0"/>
          </a:p>
        </p:txBody>
      </p:sp>
      <p:sp>
        <p:nvSpPr>
          <p:cNvPr id="3" name="Content Placeholder 2"/>
          <p:cNvSpPr>
            <a:spLocks noGrp="1"/>
          </p:cNvSpPr>
          <p:nvPr>
            <p:ph idx="1"/>
          </p:nvPr>
        </p:nvSpPr>
        <p:spPr>
          <a:xfrm>
            <a:off x="1066800" y="2492587"/>
            <a:ext cx="10058400" cy="3931920"/>
          </a:xfrm>
        </p:spPr>
        <p:txBody>
          <a:bodyPr numCol="2">
            <a:normAutofit/>
          </a:bodyPr>
          <a:lstStyle/>
          <a:p>
            <a:endParaRPr lang="en-GB" sz="3600" dirty="0"/>
          </a:p>
        </p:txBody>
      </p:sp>
    </p:spTree>
    <p:extLst>
      <p:ext uri="{BB962C8B-B14F-4D97-AF65-F5344CB8AC3E}">
        <p14:creationId xmlns:p14="http://schemas.microsoft.com/office/powerpoint/2010/main" val="30733979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Sexchatology</a:t>
            </a:r>
            <a:endParaRPr lang="en-GB" dirty="0"/>
          </a:p>
        </p:txBody>
      </p:sp>
      <p:sp>
        <p:nvSpPr>
          <p:cNvPr id="3" name="Content Placeholder 2"/>
          <p:cNvSpPr>
            <a:spLocks noGrp="1"/>
          </p:cNvSpPr>
          <p:nvPr>
            <p:ph idx="1"/>
          </p:nvPr>
        </p:nvSpPr>
        <p:spPr/>
        <p:txBody>
          <a:bodyPr>
            <a:noAutofit/>
          </a:bodyPr>
          <a:lstStyle/>
          <a:p>
            <a:r>
              <a:rPr lang="en-GB" sz="4000" dirty="0" smtClean="0"/>
              <a:t>Sex in light of ends; sex in light of new beginnings. No condemnation to repeat old mistakes or dynamics.</a:t>
            </a:r>
            <a:endParaRPr lang="en-GB" sz="4000" dirty="0"/>
          </a:p>
        </p:txBody>
      </p:sp>
    </p:spTree>
    <p:extLst>
      <p:ext uri="{BB962C8B-B14F-4D97-AF65-F5344CB8AC3E}">
        <p14:creationId xmlns:p14="http://schemas.microsoft.com/office/powerpoint/2010/main" val="30075592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Works cited</a:t>
            </a:r>
            <a:endParaRPr lang="en-GB" dirty="0"/>
          </a:p>
        </p:txBody>
      </p:sp>
      <p:sp>
        <p:nvSpPr>
          <p:cNvPr id="3" name="Content Placeholder 2"/>
          <p:cNvSpPr>
            <a:spLocks noGrp="1"/>
          </p:cNvSpPr>
          <p:nvPr>
            <p:ph idx="1"/>
          </p:nvPr>
        </p:nvSpPr>
        <p:spPr>
          <a:xfrm>
            <a:off x="1066800" y="2103120"/>
            <a:ext cx="10058400" cy="4754880"/>
          </a:xfrm>
        </p:spPr>
        <p:txBody>
          <a:bodyPr>
            <a:normAutofit fontScale="92500" lnSpcReduction="20000"/>
          </a:bodyPr>
          <a:lstStyle/>
          <a:p>
            <a:r>
              <a:rPr lang="en-GB" dirty="0" err="1"/>
              <a:t>Ahlgren</a:t>
            </a:r>
            <a:r>
              <a:rPr lang="en-GB" dirty="0"/>
              <a:t>, Gillian T. W. (2005), “Julian of Norwich’s Theology of </a:t>
            </a:r>
            <a:r>
              <a:rPr lang="en-GB" i="1" dirty="0"/>
              <a:t>Eros</a:t>
            </a:r>
            <a:r>
              <a:rPr lang="en-GB" dirty="0"/>
              <a:t>”, </a:t>
            </a:r>
            <a:r>
              <a:rPr lang="en-GB" i="1" dirty="0" err="1"/>
              <a:t>Spiritus</a:t>
            </a:r>
            <a:r>
              <a:rPr lang="en-GB" i="1" dirty="0"/>
              <a:t>: A Journal of Christian Spirituality</a:t>
            </a:r>
            <a:r>
              <a:rPr lang="en-GB" dirty="0"/>
              <a:t> </a:t>
            </a:r>
            <a:r>
              <a:rPr lang="en-GB" dirty="0" smtClean="0"/>
              <a:t>5.1, 37-53</a:t>
            </a:r>
          </a:p>
          <a:p>
            <a:r>
              <a:rPr lang="en-GB" dirty="0" smtClean="0"/>
              <a:t>Cornwall, Susannah (2013), </a:t>
            </a:r>
            <a:r>
              <a:rPr lang="en-GB" i="1" dirty="0" smtClean="0"/>
              <a:t>Theology and Sexuality</a:t>
            </a:r>
            <a:r>
              <a:rPr lang="en-GB" dirty="0" smtClean="0"/>
              <a:t>, London: SCM Press</a:t>
            </a:r>
          </a:p>
          <a:p>
            <a:r>
              <a:rPr lang="en-GB" dirty="0"/>
              <a:t>Jones, Serene (2010), “Afterword”, in </a:t>
            </a:r>
            <a:r>
              <a:rPr lang="en-GB" dirty="0" err="1"/>
              <a:t>Kamitsuka</a:t>
            </a:r>
            <a:r>
              <a:rPr lang="en-GB" dirty="0"/>
              <a:t>, Margaret D. (ed</a:t>
            </a:r>
            <a:r>
              <a:rPr lang="en-GB" dirty="0" smtClean="0"/>
              <a:t>.), </a:t>
            </a:r>
            <a:r>
              <a:rPr lang="en-GB" i="1" dirty="0"/>
              <a:t>The Embrace of Eros: Bodies, Desires, and Sexuality in Christianity</a:t>
            </a:r>
            <a:r>
              <a:rPr lang="en-GB" dirty="0"/>
              <a:t>, Minneapolis, MN: Fortress Press, </a:t>
            </a:r>
            <a:r>
              <a:rPr lang="en-GB" dirty="0" smtClean="0"/>
              <a:t>297-302</a:t>
            </a:r>
            <a:endParaRPr lang="en-GB" dirty="0"/>
          </a:p>
          <a:p>
            <a:r>
              <a:rPr lang="en-GB" dirty="0" err="1"/>
              <a:t>Kamitsuka</a:t>
            </a:r>
            <a:r>
              <a:rPr lang="en-GB" dirty="0"/>
              <a:t>, Margaret (</a:t>
            </a:r>
            <a:r>
              <a:rPr lang="en-GB" dirty="0" smtClean="0"/>
              <a:t>2010), </a:t>
            </a:r>
            <a:r>
              <a:rPr lang="en-GB" dirty="0"/>
              <a:t>“Sex in Heaven? Eschatological Eros and the Resurrection of the Body”, in </a:t>
            </a:r>
            <a:r>
              <a:rPr lang="en-GB" dirty="0" err="1"/>
              <a:t>Kamitsuka</a:t>
            </a:r>
            <a:r>
              <a:rPr lang="en-GB" dirty="0"/>
              <a:t>, Margaret D. (ed</a:t>
            </a:r>
            <a:r>
              <a:rPr lang="en-GB" dirty="0" smtClean="0"/>
              <a:t>.), </a:t>
            </a:r>
            <a:r>
              <a:rPr lang="en-GB" i="1" dirty="0"/>
              <a:t>The Embrace of Eros: Bodies, Desires, and Sexuality in Christianity</a:t>
            </a:r>
            <a:r>
              <a:rPr lang="en-GB" dirty="0"/>
              <a:t>, Minneapolis, MN: Fortress Press, </a:t>
            </a:r>
            <a:r>
              <a:rPr lang="en-GB" dirty="0" smtClean="0"/>
              <a:t>261-276</a:t>
            </a:r>
          </a:p>
          <a:p>
            <a:r>
              <a:rPr lang="en-GB" dirty="0" smtClean="0"/>
              <a:t>Miles</a:t>
            </a:r>
            <a:r>
              <a:rPr lang="en-GB" dirty="0"/>
              <a:t>, Margaret (2005), </a:t>
            </a:r>
            <a:r>
              <a:rPr lang="en-GB" i="1" dirty="0"/>
              <a:t>The Word Made Flesh: A History of Christian Thought</a:t>
            </a:r>
            <a:r>
              <a:rPr lang="en-GB" dirty="0"/>
              <a:t>, Malden, MA: </a:t>
            </a:r>
            <a:r>
              <a:rPr lang="en-GB" dirty="0" smtClean="0"/>
              <a:t>Blackwell</a:t>
            </a:r>
            <a:endParaRPr lang="en-GB" dirty="0"/>
          </a:p>
          <a:p>
            <a:r>
              <a:rPr lang="en-GB" dirty="0" err="1"/>
              <a:t>Nygren</a:t>
            </a:r>
            <a:r>
              <a:rPr lang="en-GB" dirty="0"/>
              <a:t>, Anders (1953), </a:t>
            </a:r>
            <a:r>
              <a:rPr lang="en-GB" i="1" dirty="0"/>
              <a:t>Agape and Eros</a:t>
            </a:r>
            <a:r>
              <a:rPr lang="en-GB" dirty="0"/>
              <a:t>, trans. Watson, Philip S., Philadelphia, PA: Westminster </a:t>
            </a:r>
            <a:r>
              <a:rPr lang="en-GB" dirty="0" smtClean="0"/>
              <a:t>Press</a:t>
            </a:r>
          </a:p>
          <a:p>
            <a:r>
              <a:rPr lang="en-GB" dirty="0"/>
              <a:t>Stuart, Elizabeth (2004), “Queering Death”, in </a:t>
            </a:r>
            <a:r>
              <a:rPr lang="en-GB" dirty="0" err="1"/>
              <a:t>Althaus</a:t>
            </a:r>
            <a:r>
              <a:rPr lang="en-GB" dirty="0"/>
              <a:t>-Reid, Marcella and Lisa Isherwood (eds</a:t>
            </a:r>
            <a:r>
              <a:rPr lang="en-GB" dirty="0" smtClean="0"/>
              <a:t>.), </a:t>
            </a:r>
            <a:r>
              <a:rPr lang="en-GB" i="1" dirty="0"/>
              <a:t>The Sexual Theologian: Essays on Sex, God and Politics</a:t>
            </a:r>
            <a:r>
              <a:rPr lang="en-GB" dirty="0"/>
              <a:t>, London and New York: T&amp;T Clark, </a:t>
            </a:r>
            <a:r>
              <a:rPr lang="en-GB" dirty="0" smtClean="0"/>
              <a:t>58-70</a:t>
            </a:r>
          </a:p>
          <a:p>
            <a:r>
              <a:rPr lang="en-GB" dirty="0"/>
              <a:t>Williams, Rowan (2002), “The Body’s Grace”, in Rogers, Eugene F. (ed.) (2002a), </a:t>
            </a:r>
            <a:r>
              <a:rPr lang="en-GB" i="1" dirty="0"/>
              <a:t>Theology and Sexuality: Classic and Contemporary Readings</a:t>
            </a:r>
            <a:r>
              <a:rPr lang="en-GB" dirty="0"/>
              <a:t>, Oxford: Blackwell, 309-321</a:t>
            </a:r>
          </a:p>
          <a:p>
            <a:endParaRPr lang="en-GB" dirty="0"/>
          </a:p>
          <a:p>
            <a:endParaRPr lang="en-GB" dirty="0"/>
          </a:p>
        </p:txBody>
      </p:sp>
    </p:spTree>
    <p:extLst>
      <p:ext uri="{BB962C8B-B14F-4D97-AF65-F5344CB8AC3E}">
        <p14:creationId xmlns:p14="http://schemas.microsoft.com/office/powerpoint/2010/main" val="1311292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What do you think of when you think about Christianity and sex?</a:t>
            </a:r>
            <a:endParaRPr lang="en-GB" dirty="0"/>
          </a:p>
        </p:txBody>
      </p:sp>
      <p:sp>
        <p:nvSpPr>
          <p:cNvPr id="3" name="Content Placeholder 2"/>
          <p:cNvSpPr>
            <a:spLocks noGrp="1"/>
          </p:cNvSpPr>
          <p:nvPr>
            <p:ph idx="1"/>
          </p:nvPr>
        </p:nvSpPr>
        <p:spPr>
          <a:xfrm>
            <a:off x="1066800" y="2492587"/>
            <a:ext cx="10058400" cy="3931920"/>
          </a:xfrm>
        </p:spPr>
        <p:txBody>
          <a:bodyPr numCol="2">
            <a:normAutofit/>
          </a:bodyPr>
          <a:lstStyle/>
          <a:p>
            <a:r>
              <a:rPr lang="en-GB" sz="3600" dirty="0" smtClean="0"/>
              <a:t>Repression</a:t>
            </a:r>
          </a:p>
          <a:p>
            <a:r>
              <a:rPr lang="en-GB" sz="3600" dirty="0" smtClean="0"/>
              <a:t>Shame</a:t>
            </a:r>
          </a:p>
          <a:p>
            <a:r>
              <a:rPr lang="en-GB" sz="3600" dirty="0" smtClean="0"/>
              <a:t>Homophobia</a:t>
            </a:r>
          </a:p>
          <a:p>
            <a:r>
              <a:rPr lang="en-GB" sz="3600" dirty="0" smtClean="0"/>
              <a:t>Sexism</a:t>
            </a:r>
          </a:p>
          <a:p>
            <a:r>
              <a:rPr lang="en-GB" sz="3600" dirty="0" smtClean="0"/>
              <a:t>Sexual abuse</a:t>
            </a:r>
          </a:p>
          <a:p>
            <a:r>
              <a:rPr lang="en-GB" sz="3600" dirty="0" smtClean="0"/>
              <a:t>Gender violence</a:t>
            </a:r>
          </a:p>
          <a:p>
            <a:r>
              <a:rPr lang="en-GB" sz="3600" dirty="0" smtClean="0"/>
              <a:t>Alienation from the body</a:t>
            </a:r>
          </a:p>
          <a:p>
            <a:r>
              <a:rPr lang="en-GB" sz="3600" dirty="0" smtClean="0"/>
              <a:t>Original sin</a:t>
            </a:r>
            <a:endParaRPr lang="en-GB" sz="3600" dirty="0"/>
          </a:p>
        </p:txBody>
      </p:sp>
    </p:spTree>
    <p:extLst>
      <p:ext uri="{BB962C8B-B14F-4D97-AF65-F5344CB8AC3E}">
        <p14:creationId xmlns:p14="http://schemas.microsoft.com/office/powerpoint/2010/main" val="3292026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Sexuality and                        incarnation</a:t>
            </a:r>
            <a:endParaRPr lang="en-GB" dirty="0"/>
          </a:p>
        </p:txBody>
      </p:sp>
      <p:sp>
        <p:nvSpPr>
          <p:cNvPr id="3" name="Content Placeholder 2"/>
          <p:cNvSpPr>
            <a:spLocks noGrp="1"/>
          </p:cNvSpPr>
          <p:nvPr>
            <p:ph idx="1"/>
          </p:nvPr>
        </p:nvSpPr>
        <p:spPr>
          <a:xfrm>
            <a:off x="423333" y="2236457"/>
            <a:ext cx="5823426" cy="4399280"/>
          </a:xfrm>
        </p:spPr>
        <p:txBody>
          <a:bodyPr>
            <a:normAutofit fontScale="85000" lnSpcReduction="20000"/>
          </a:bodyPr>
          <a:lstStyle/>
          <a:p>
            <a:r>
              <a:rPr lang="en-GB" sz="3200" dirty="0" smtClean="0"/>
              <a:t>“Christianity </a:t>
            </a:r>
            <a:r>
              <a:rPr lang="en-GB" sz="3200" dirty="0"/>
              <a:t>is the religion of the Incarnation. Christians’ core belief is that God entered the human world of bodies and senses in the person of Jesus of Nazareth ... As the religion of the Incarnation, Christianity is about the construction of Christian bodies and, according to Christian belief, the perfection of Christian bodies in the resurrection of the flesh</a:t>
            </a:r>
            <a:r>
              <a:rPr lang="en-GB" sz="3200" dirty="0" smtClean="0"/>
              <a:t>.” </a:t>
            </a:r>
            <a:r>
              <a:rPr lang="en-GB" sz="3200" dirty="0"/>
              <a:t>(Miles 2005: 1-2)</a:t>
            </a:r>
          </a:p>
          <a:p>
            <a:endParaRPr lang="en-GB" dirty="0"/>
          </a:p>
        </p:txBody>
      </p:sp>
      <p:pic>
        <p:nvPicPr>
          <p:cNvPr id="4" name="Picture 3"/>
          <p:cNvPicPr>
            <a:picLocks noChangeAspect="1"/>
          </p:cNvPicPr>
          <p:nvPr/>
        </p:nvPicPr>
        <p:blipFill>
          <a:blip r:embed="rId2"/>
          <a:stretch>
            <a:fillRect/>
          </a:stretch>
        </p:blipFill>
        <p:spPr>
          <a:xfrm>
            <a:off x="6890226" y="0"/>
            <a:ext cx="5301774" cy="6858000"/>
          </a:xfrm>
          <a:prstGeom prst="rect">
            <a:avLst/>
          </a:prstGeom>
        </p:spPr>
      </p:pic>
    </p:spTree>
    <p:extLst>
      <p:ext uri="{BB962C8B-B14F-4D97-AF65-F5344CB8AC3E}">
        <p14:creationId xmlns:p14="http://schemas.microsoft.com/office/powerpoint/2010/main" val="37647251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Sexuality and incarnation</a:t>
            </a:r>
            <a:endParaRPr lang="en-GB" dirty="0"/>
          </a:p>
        </p:txBody>
      </p:sp>
      <p:sp>
        <p:nvSpPr>
          <p:cNvPr id="3" name="Content Placeholder 2"/>
          <p:cNvSpPr>
            <a:spLocks noGrp="1"/>
          </p:cNvSpPr>
          <p:nvPr>
            <p:ph idx="1"/>
          </p:nvPr>
        </p:nvSpPr>
        <p:spPr>
          <a:xfrm>
            <a:off x="1066800" y="2103120"/>
            <a:ext cx="6299200" cy="4399280"/>
          </a:xfrm>
        </p:spPr>
        <p:txBody>
          <a:bodyPr>
            <a:normAutofit/>
          </a:bodyPr>
          <a:lstStyle/>
          <a:p>
            <a:r>
              <a:rPr lang="en-GB" sz="3200" dirty="0" smtClean="0"/>
              <a:t>But what does all that mean for the “flesh” and its desires here and now?</a:t>
            </a:r>
            <a:endParaRPr lang="en-GB" sz="3200" dirty="0"/>
          </a:p>
        </p:txBody>
      </p:sp>
    </p:spTree>
    <p:extLst>
      <p:ext uri="{BB962C8B-B14F-4D97-AF65-F5344CB8AC3E}">
        <p14:creationId xmlns:p14="http://schemas.microsoft.com/office/powerpoint/2010/main" val="1076610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Early Christianity</a:t>
            </a:r>
            <a:endParaRPr lang="en-GB" dirty="0"/>
          </a:p>
        </p:txBody>
      </p:sp>
      <p:sp>
        <p:nvSpPr>
          <p:cNvPr id="3" name="Content Placeholder 2"/>
          <p:cNvSpPr>
            <a:spLocks noGrp="1"/>
          </p:cNvSpPr>
          <p:nvPr>
            <p:ph idx="1"/>
          </p:nvPr>
        </p:nvSpPr>
        <p:spPr/>
        <p:txBody>
          <a:bodyPr>
            <a:noAutofit/>
          </a:bodyPr>
          <a:lstStyle/>
          <a:p>
            <a:r>
              <a:rPr lang="en-GB" sz="3200" dirty="0" smtClean="0"/>
              <a:t>Heritage from Hebrew (pre-Jewish) tradition: focus on </a:t>
            </a:r>
            <a:r>
              <a:rPr lang="en-GB" sz="3200" b="1" dirty="0" smtClean="0"/>
              <a:t>goodness of material creation</a:t>
            </a:r>
            <a:r>
              <a:rPr lang="en-GB" sz="3200" dirty="0" smtClean="0"/>
              <a:t>; focus on </a:t>
            </a:r>
            <a:r>
              <a:rPr lang="en-GB" sz="3200" b="1" dirty="0" smtClean="0"/>
              <a:t>sex and fertility as signs of divine blessing</a:t>
            </a:r>
            <a:r>
              <a:rPr lang="en-GB" sz="3200" dirty="0" smtClean="0"/>
              <a:t>; some </a:t>
            </a:r>
            <a:r>
              <a:rPr lang="en-GB" sz="3200" b="1" dirty="0" smtClean="0"/>
              <a:t>fear of chaos and boundary-crossing</a:t>
            </a:r>
            <a:r>
              <a:rPr lang="en-GB" sz="3200" dirty="0" smtClean="0"/>
              <a:t>.</a:t>
            </a:r>
          </a:p>
          <a:p>
            <a:r>
              <a:rPr lang="en-GB" sz="3200" dirty="0" smtClean="0"/>
              <a:t>Heritage from Greco-Roman culture: focus on the </a:t>
            </a:r>
            <a:r>
              <a:rPr lang="en-GB" sz="3200" b="1" dirty="0" smtClean="0"/>
              <a:t>spiritual and intellectual</a:t>
            </a:r>
            <a:r>
              <a:rPr lang="en-GB" sz="3200" dirty="0" smtClean="0"/>
              <a:t>; focus on </a:t>
            </a:r>
            <a:r>
              <a:rPr lang="en-GB" sz="3200" b="1" dirty="0" smtClean="0"/>
              <a:t>power and hierarchy</a:t>
            </a:r>
            <a:r>
              <a:rPr lang="en-GB" sz="3200" dirty="0" smtClean="0"/>
              <a:t>; some sense that bodies were </a:t>
            </a:r>
            <a:r>
              <a:rPr lang="en-GB" sz="3200" b="1" dirty="0" smtClean="0"/>
              <a:t>messy, inconvenient, and to be escaped</a:t>
            </a:r>
            <a:r>
              <a:rPr lang="en-GB" sz="3200" dirty="0" smtClean="0"/>
              <a:t>.</a:t>
            </a:r>
            <a:endParaRPr lang="en-GB" sz="3200" dirty="0"/>
          </a:p>
        </p:txBody>
      </p:sp>
    </p:spTree>
    <p:extLst>
      <p:ext uri="{BB962C8B-B14F-4D97-AF65-F5344CB8AC3E}">
        <p14:creationId xmlns:p14="http://schemas.microsoft.com/office/powerpoint/2010/main" val="2145804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Early Christianity</a:t>
            </a:r>
            <a:endParaRPr lang="en-GB" dirty="0"/>
          </a:p>
        </p:txBody>
      </p:sp>
      <p:sp>
        <p:nvSpPr>
          <p:cNvPr id="3" name="Content Placeholder 2"/>
          <p:cNvSpPr>
            <a:spLocks noGrp="1"/>
          </p:cNvSpPr>
          <p:nvPr>
            <p:ph idx="1"/>
          </p:nvPr>
        </p:nvSpPr>
        <p:spPr/>
        <p:txBody>
          <a:bodyPr>
            <a:noAutofit/>
          </a:bodyPr>
          <a:lstStyle/>
          <a:p>
            <a:r>
              <a:rPr lang="en-GB" sz="3200" dirty="0" smtClean="0"/>
              <a:t>Particular influence from Stoic and Gnostic philosophy: sexual passion was </a:t>
            </a:r>
            <a:r>
              <a:rPr lang="en-GB" sz="3200" b="1" dirty="0" smtClean="0"/>
              <a:t>disruptive and irrational</a:t>
            </a:r>
            <a:r>
              <a:rPr lang="en-GB" sz="3200" dirty="0" smtClean="0"/>
              <a:t>; the </a:t>
            </a:r>
            <a:r>
              <a:rPr lang="en-GB" sz="3200" b="1" dirty="0" smtClean="0"/>
              <a:t>body was “lower” than the soul</a:t>
            </a:r>
            <a:r>
              <a:rPr lang="en-GB" sz="3200" dirty="0" smtClean="0"/>
              <a:t>; </a:t>
            </a:r>
            <a:r>
              <a:rPr lang="en-GB" sz="3200" b="1" dirty="0" smtClean="0"/>
              <a:t>virginity represented wholeness </a:t>
            </a:r>
            <a:r>
              <a:rPr lang="en-GB" sz="3200" dirty="0" smtClean="0"/>
              <a:t>and lack of corruption.</a:t>
            </a:r>
          </a:p>
          <a:p>
            <a:r>
              <a:rPr lang="en-GB" sz="3200" dirty="0" smtClean="0"/>
              <a:t>Sex led to birth which led to death – souls being tied to failing bodies rather than being able to float free of them. </a:t>
            </a:r>
            <a:endParaRPr lang="en-GB" sz="3200" dirty="0"/>
          </a:p>
        </p:txBody>
      </p:sp>
    </p:spTree>
    <p:extLst>
      <p:ext uri="{BB962C8B-B14F-4D97-AF65-F5344CB8AC3E}">
        <p14:creationId xmlns:p14="http://schemas.microsoft.com/office/powerpoint/2010/main" val="3991651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Early Christianity</a:t>
            </a:r>
            <a:endParaRPr lang="en-GB" dirty="0"/>
          </a:p>
        </p:txBody>
      </p:sp>
      <p:sp>
        <p:nvSpPr>
          <p:cNvPr id="3" name="Content Placeholder 2"/>
          <p:cNvSpPr>
            <a:spLocks noGrp="1"/>
          </p:cNvSpPr>
          <p:nvPr>
            <p:ph idx="1"/>
          </p:nvPr>
        </p:nvSpPr>
        <p:spPr>
          <a:xfrm>
            <a:off x="474134" y="2103120"/>
            <a:ext cx="6400800" cy="3931920"/>
          </a:xfrm>
        </p:spPr>
        <p:txBody>
          <a:bodyPr>
            <a:noAutofit/>
          </a:bodyPr>
          <a:lstStyle/>
          <a:p>
            <a:r>
              <a:rPr lang="en-GB" sz="3200" dirty="0" smtClean="0"/>
              <a:t>In Augustine of Hippo we see traces of all these influences. He was troubled by the passion and “irrationally” of his own sexual desires, but he also said </a:t>
            </a:r>
            <a:r>
              <a:rPr lang="en-GB" sz="3200" b="1" dirty="0" smtClean="0"/>
              <a:t>bodies and matter were gifts from God</a:t>
            </a:r>
            <a:r>
              <a:rPr lang="en-GB" sz="3200" dirty="0" smtClean="0"/>
              <a:t>, not to be denied or seen as negative.</a:t>
            </a:r>
          </a:p>
        </p:txBody>
      </p:sp>
      <p:pic>
        <p:nvPicPr>
          <p:cNvPr id="4" name="Picture 3"/>
          <p:cNvPicPr>
            <a:picLocks noChangeAspect="1"/>
          </p:cNvPicPr>
          <p:nvPr/>
        </p:nvPicPr>
        <p:blipFill>
          <a:blip r:embed="rId2"/>
          <a:stretch>
            <a:fillRect/>
          </a:stretch>
        </p:blipFill>
        <p:spPr>
          <a:xfrm>
            <a:off x="7067137" y="0"/>
            <a:ext cx="5124864" cy="6858000"/>
          </a:xfrm>
          <a:prstGeom prst="rect">
            <a:avLst/>
          </a:prstGeom>
        </p:spPr>
      </p:pic>
    </p:spTree>
    <p:extLst>
      <p:ext uri="{BB962C8B-B14F-4D97-AF65-F5344CB8AC3E}">
        <p14:creationId xmlns:p14="http://schemas.microsoft.com/office/powerpoint/2010/main" val="274705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Christianity and </a:t>
            </a:r>
            <a:br>
              <a:rPr lang="en-GB" dirty="0" smtClean="0"/>
            </a:br>
            <a:r>
              <a:rPr lang="en-GB" dirty="0" smtClean="0"/>
              <a:t>sexuality</a:t>
            </a:r>
            <a:endParaRPr lang="en-GB" dirty="0"/>
          </a:p>
        </p:txBody>
      </p:sp>
      <p:sp>
        <p:nvSpPr>
          <p:cNvPr id="3" name="Content Placeholder 2"/>
          <p:cNvSpPr>
            <a:spLocks noGrp="1"/>
          </p:cNvSpPr>
          <p:nvPr>
            <p:ph idx="1"/>
          </p:nvPr>
        </p:nvSpPr>
        <p:spPr>
          <a:xfrm>
            <a:off x="304800" y="2103120"/>
            <a:ext cx="7366001" cy="3931920"/>
          </a:xfrm>
        </p:spPr>
        <p:txBody>
          <a:bodyPr>
            <a:noAutofit/>
          </a:bodyPr>
          <a:lstStyle/>
          <a:p>
            <a:r>
              <a:rPr lang="en-GB" sz="2800" dirty="0"/>
              <a:t>Christianity has been dealing with this complex legacy ever since. </a:t>
            </a:r>
            <a:endParaRPr lang="en-GB" sz="2800" dirty="0" smtClean="0"/>
          </a:p>
          <a:p>
            <a:r>
              <a:rPr lang="en-GB" sz="2800" b="1" dirty="0" smtClean="0"/>
              <a:t>Genesis 1:28 – “Be fruitful and multiply”</a:t>
            </a:r>
          </a:p>
          <a:p>
            <a:r>
              <a:rPr lang="en-GB" sz="2800" dirty="0" smtClean="0"/>
              <a:t>This verse has been used to oppose same-sex relationships (which are not fertile in the way heterosexual ones are), but can also be seen as an affirmation of the goodness of bodies, sex and fertility.</a:t>
            </a:r>
            <a:endParaRPr lang="en-GB" sz="2800" dirty="0"/>
          </a:p>
        </p:txBody>
      </p:sp>
      <p:pic>
        <p:nvPicPr>
          <p:cNvPr id="4" name="Picture 3"/>
          <p:cNvPicPr>
            <a:picLocks noChangeAspect="1"/>
          </p:cNvPicPr>
          <p:nvPr/>
        </p:nvPicPr>
        <p:blipFill>
          <a:blip r:embed="rId2"/>
          <a:stretch>
            <a:fillRect/>
          </a:stretch>
        </p:blipFill>
        <p:spPr>
          <a:xfrm>
            <a:off x="7798975" y="0"/>
            <a:ext cx="4393025" cy="6858000"/>
          </a:xfrm>
          <a:prstGeom prst="rect">
            <a:avLst/>
          </a:prstGeom>
        </p:spPr>
      </p:pic>
    </p:spTree>
    <p:extLst>
      <p:ext uri="{BB962C8B-B14F-4D97-AF65-F5344CB8AC3E}">
        <p14:creationId xmlns:p14="http://schemas.microsoft.com/office/powerpoint/2010/main" val="118718405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TM03457510[[fn=Savon]]</Template>
  <TotalTime>84</TotalTime>
  <Words>1223</Words>
  <Application>Microsoft Office PowerPoint</Application>
  <PresentationFormat>Widescreen</PresentationFormat>
  <Paragraphs>75</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Calibri</vt:lpstr>
      <vt:lpstr>Century Gothic</vt:lpstr>
      <vt:lpstr>Garamond</vt:lpstr>
      <vt:lpstr>Savon</vt:lpstr>
      <vt:lpstr>Sexchatology and sex-positive christianity</vt:lpstr>
      <vt:lpstr>What do you think of when you think about Christianity and sex?</vt:lpstr>
      <vt:lpstr>What do you think of when you think about Christianity and sex?</vt:lpstr>
      <vt:lpstr>Sexuality and                        incarnation</vt:lpstr>
      <vt:lpstr>Sexuality and incarnation</vt:lpstr>
      <vt:lpstr>Early Christianity</vt:lpstr>
      <vt:lpstr>Early Christianity</vt:lpstr>
      <vt:lpstr>Early Christianity</vt:lpstr>
      <vt:lpstr>Christianity and  sexuality</vt:lpstr>
      <vt:lpstr>Greek words  for love</vt:lpstr>
      <vt:lpstr>Anders Nygren: eros and agape in tension</vt:lpstr>
      <vt:lpstr>Rowan Williams: eros and agape in union</vt:lpstr>
      <vt:lpstr>Margaret Farley: eros  and beauty</vt:lpstr>
      <vt:lpstr>Julian of Norwich: eros  and creativity</vt:lpstr>
      <vt:lpstr>Distinction between eros and lust</vt:lpstr>
      <vt:lpstr>The world now / the  world to come</vt:lpstr>
      <vt:lpstr>The world now / the  world to come</vt:lpstr>
      <vt:lpstr>The world now / the  world to come</vt:lpstr>
      <vt:lpstr>Sexchatology</vt:lpstr>
      <vt:lpstr>Sexchatology</vt:lpstr>
      <vt:lpstr>Works cited</vt:lpstr>
    </vt:vector>
  </TitlesOfParts>
  <Company>University of Exeter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Sexchatology and sex-positive christianity</dc:title>
  <dc:creator>Cornwall, Susannah</dc:creator>
  <cp:lastModifiedBy>Cornwall, Susannah</cp:lastModifiedBy>
  <cp:revision>13</cp:revision>
  <cp:lastPrinted>2019-10-07T09:55:24Z</cp:lastPrinted>
  <dcterms:created xsi:type="dcterms:W3CDTF">2019-08-15T12:45:01Z</dcterms:created>
  <dcterms:modified xsi:type="dcterms:W3CDTF">2019-10-07T09:55:28Z</dcterms:modified>
</cp:coreProperties>
</file>